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HK Grotesk Bold" charset="1" panose="00000800000000000000"/>
      <p:regular r:id="rId17"/>
    </p:embeddedFont>
    <p:embeddedFont>
      <p:font typeface="HK Grotesk Medium" charset="1" panose="00000600000000000000"/>
      <p:regular r:id="rId18"/>
    </p:embeddedFont>
    <p:embeddedFont>
      <p:font typeface="HK Grotesk"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1802030" y="0"/>
            <a:ext cx="16485970" cy="7581900"/>
          </a:xfrm>
          <a:custGeom>
            <a:avLst/>
            <a:gdLst/>
            <a:ahLst/>
            <a:cxnLst/>
            <a:rect r="r" b="b" t="t" l="l"/>
            <a:pathLst>
              <a:path h="7581900" w="16485970">
                <a:moveTo>
                  <a:pt x="0" y="0"/>
                </a:moveTo>
                <a:lnTo>
                  <a:pt x="16485970" y="0"/>
                </a:lnTo>
                <a:lnTo>
                  <a:pt x="16485970" y="7581900"/>
                </a:lnTo>
                <a:lnTo>
                  <a:pt x="0" y="7581900"/>
                </a:lnTo>
                <a:lnTo>
                  <a:pt x="0" y="0"/>
                </a:lnTo>
                <a:close/>
              </a:path>
            </a:pathLst>
          </a:custGeom>
          <a:blipFill>
            <a:blip r:embed="rId2">
              <a:alphaModFix amt="61000"/>
            </a:blip>
            <a:stretch>
              <a:fillRect l="0" t="-22434" r="0" b="-22434"/>
            </a:stretch>
          </a:blipFill>
        </p:spPr>
      </p:sp>
      <p:sp>
        <p:nvSpPr>
          <p:cNvPr name="TextBox 3" id="3"/>
          <p:cNvSpPr txBox="true"/>
          <p:nvPr/>
        </p:nvSpPr>
        <p:spPr>
          <a:xfrm rot="0">
            <a:off x="2960838" y="2447045"/>
            <a:ext cx="11704537" cy="1572075"/>
          </a:xfrm>
          <a:prstGeom prst="rect">
            <a:avLst/>
          </a:prstGeom>
        </p:spPr>
        <p:txBody>
          <a:bodyPr anchor="t" rtlCol="false" tIns="0" lIns="0" bIns="0" rIns="0">
            <a:spAutoFit/>
          </a:bodyPr>
          <a:lstStyle/>
          <a:p>
            <a:pPr algn="l">
              <a:lnSpc>
                <a:spcPts val="6029"/>
              </a:lnSpc>
            </a:pPr>
            <a:r>
              <a:rPr lang="en-US" sz="6152" b="true">
                <a:solidFill>
                  <a:srgbClr val="FFFFFF"/>
                </a:solidFill>
                <a:latin typeface="HK Grotesk Bold"/>
                <a:ea typeface="HK Grotesk Bold"/>
                <a:cs typeface="HK Grotesk Bold"/>
                <a:sym typeface="HK Grotesk Bold"/>
              </a:rPr>
              <a:t> </a:t>
            </a:r>
            <a:r>
              <a:rPr lang="en-US" sz="6152" b="true">
                <a:solidFill>
                  <a:srgbClr val="FFFFFF"/>
                </a:solidFill>
                <a:latin typeface="HK Grotesk Bold"/>
                <a:ea typeface="HK Grotesk Bold"/>
                <a:cs typeface="HK Grotesk Bold"/>
                <a:sym typeface="HK Grotesk Bold"/>
              </a:rPr>
              <a:t>Key E-commerce Insights from Order Data</a:t>
            </a:r>
          </a:p>
        </p:txBody>
      </p:sp>
      <p:sp>
        <p:nvSpPr>
          <p:cNvPr name="TextBox 4" id="4"/>
          <p:cNvSpPr txBox="true"/>
          <p:nvPr/>
        </p:nvSpPr>
        <p:spPr>
          <a:xfrm rot="0">
            <a:off x="2960838" y="4409952"/>
            <a:ext cx="7696383" cy="470512"/>
          </a:xfrm>
          <a:prstGeom prst="rect">
            <a:avLst/>
          </a:prstGeom>
        </p:spPr>
        <p:txBody>
          <a:bodyPr anchor="t" rtlCol="false" tIns="0" lIns="0" bIns="0" rIns="0">
            <a:spAutoFit/>
          </a:bodyPr>
          <a:lstStyle/>
          <a:p>
            <a:pPr algn="l">
              <a:lnSpc>
                <a:spcPts val="3712"/>
              </a:lnSpc>
              <a:spcBef>
                <a:spcPct val="0"/>
              </a:spcBef>
            </a:pPr>
            <a:r>
              <a:rPr lang="en-US" sz="2651" b="true">
                <a:solidFill>
                  <a:srgbClr val="FFFFFF"/>
                </a:solidFill>
                <a:latin typeface="HK Grotesk Medium"/>
                <a:ea typeface="HK Grotesk Medium"/>
                <a:cs typeface="HK Grotesk Medium"/>
                <a:sym typeface="HK Grotesk Medium"/>
              </a:rPr>
              <a:t>Enhancing Business Growth through Data Analysis</a:t>
            </a:r>
          </a:p>
        </p:txBody>
      </p:sp>
      <p:sp>
        <p:nvSpPr>
          <p:cNvPr name="TextBox 5" id="5"/>
          <p:cNvSpPr txBox="true"/>
          <p:nvPr/>
        </p:nvSpPr>
        <p:spPr>
          <a:xfrm rot="0">
            <a:off x="13845110" y="8856990"/>
            <a:ext cx="3414190" cy="401310"/>
          </a:xfrm>
          <a:prstGeom prst="rect">
            <a:avLst/>
          </a:prstGeom>
        </p:spPr>
        <p:txBody>
          <a:bodyPr anchor="t" rtlCol="false" tIns="0" lIns="0" bIns="0" rIns="0">
            <a:spAutoFit/>
          </a:bodyPr>
          <a:lstStyle/>
          <a:p>
            <a:pPr algn="r">
              <a:lnSpc>
                <a:spcPts val="3360"/>
              </a:lnSpc>
              <a:spcBef>
                <a:spcPct val="0"/>
              </a:spcBef>
            </a:pPr>
            <a:r>
              <a:rPr lang="en-US" b="true" sz="2400">
                <a:solidFill>
                  <a:srgbClr val="FFFFFF"/>
                </a:solidFill>
                <a:latin typeface="HK Grotesk Medium"/>
                <a:ea typeface="HK Grotesk Medium"/>
                <a:cs typeface="HK Grotesk Medium"/>
                <a:sym typeface="HK Grotesk Medium"/>
              </a:rPr>
              <a:t>Jayeesha Chakraborty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0" y="0"/>
            <a:ext cx="7867728" cy="10287000"/>
          </a:xfrm>
          <a:prstGeom prst="rect">
            <a:avLst/>
          </a:prstGeom>
          <a:solidFill>
            <a:srgbClr val="FFFFFF">
              <a:alpha val="4706"/>
            </a:srgbClr>
          </a:solidFill>
        </p:spPr>
      </p:sp>
      <p:sp>
        <p:nvSpPr>
          <p:cNvPr name="AutoShape 3" id="3"/>
          <p:cNvSpPr/>
          <p:nvPr/>
        </p:nvSpPr>
        <p:spPr>
          <a:xfrm rot="-5400000">
            <a:off x="6138379" y="7792186"/>
            <a:ext cx="35651" cy="1142120"/>
          </a:xfrm>
          <a:prstGeom prst="rect">
            <a:avLst/>
          </a:prstGeom>
          <a:solidFill>
            <a:srgbClr val="FFFFFF"/>
          </a:solidFill>
        </p:spPr>
      </p:sp>
      <p:sp>
        <p:nvSpPr>
          <p:cNvPr name="Freeform 4" id="4"/>
          <p:cNvSpPr/>
          <p:nvPr/>
        </p:nvSpPr>
        <p:spPr>
          <a:xfrm flipH="false" flipV="false" rot="0">
            <a:off x="14844764" y="0"/>
            <a:ext cx="3443236" cy="10287000"/>
          </a:xfrm>
          <a:custGeom>
            <a:avLst/>
            <a:gdLst/>
            <a:ahLst/>
            <a:cxnLst/>
            <a:rect r="r" b="b" t="t" l="l"/>
            <a:pathLst>
              <a:path h="10287000" w="3443236">
                <a:moveTo>
                  <a:pt x="0" y="0"/>
                </a:moveTo>
                <a:lnTo>
                  <a:pt x="3443236" y="0"/>
                </a:lnTo>
                <a:lnTo>
                  <a:pt x="3443236" y="10287000"/>
                </a:lnTo>
                <a:lnTo>
                  <a:pt x="0" y="10287000"/>
                </a:lnTo>
                <a:lnTo>
                  <a:pt x="0" y="0"/>
                </a:lnTo>
                <a:close/>
              </a:path>
            </a:pathLst>
          </a:custGeom>
          <a:blipFill>
            <a:blip r:embed="rId2"/>
            <a:stretch>
              <a:fillRect l="-170028" t="0" r="-259922" b="0"/>
            </a:stretch>
          </a:blipFill>
        </p:spPr>
      </p:sp>
      <p:sp>
        <p:nvSpPr>
          <p:cNvPr name="TextBox 5" id="5"/>
          <p:cNvSpPr txBox="true"/>
          <p:nvPr/>
        </p:nvSpPr>
        <p:spPr>
          <a:xfrm rot="0">
            <a:off x="2919676" y="561265"/>
            <a:ext cx="11795590" cy="810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 Delivery Performance Insights</a:t>
            </a:r>
          </a:p>
        </p:txBody>
      </p:sp>
      <p:sp>
        <p:nvSpPr>
          <p:cNvPr name="TextBox 6" id="6"/>
          <p:cNvSpPr txBox="true"/>
          <p:nvPr/>
        </p:nvSpPr>
        <p:spPr>
          <a:xfrm rot="0">
            <a:off x="1028700" y="2395367"/>
            <a:ext cx="12305374" cy="6063615"/>
          </a:xfrm>
          <a:prstGeom prst="rect">
            <a:avLst/>
          </a:prstGeom>
        </p:spPr>
        <p:txBody>
          <a:bodyPr anchor="t" rtlCol="false" tIns="0" lIns="0" bIns="0" rIns="0">
            <a:spAutoFit/>
          </a:bodyPr>
          <a:lstStyle/>
          <a:p>
            <a:pPr algn="l" marL="680085" indent="-340042" lvl="1">
              <a:lnSpc>
                <a:spcPts val="4409"/>
              </a:lnSpc>
              <a:buFont typeface="Arial"/>
              <a:buChar char="•"/>
            </a:pPr>
            <a:r>
              <a:rPr lang="en-US" b="true" sz="3150">
                <a:solidFill>
                  <a:srgbClr val="FFFFFF"/>
                </a:solidFill>
                <a:latin typeface="HK Grotesk Bold"/>
                <a:ea typeface="HK Grotesk Bold"/>
                <a:cs typeface="HK Grotesk Bold"/>
                <a:sym typeface="HK Grotesk Bold"/>
              </a:rPr>
              <a:t>On-Time Deliveries: 8,607 orders delivered without any delays</a:t>
            </a:r>
          </a:p>
          <a:p>
            <a:pPr algn="l">
              <a:lnSpc>
                <a:spcPts val="4409"/>
              </a:lnSpc>
            </a:pPr>
          </a:p>
          <a:p>
            <a:pPr algn="l" marL="680085" indent="-340042" lvl="1">
              <a:lnSpc>
                <a:spcPts val="4409"/>
              </a:lnSpc>
              <a:buFont typeface="Arial"/>
              <a:buChar char="•"/>
            </a:pPr>
            <a:r>
              <a:rPr lang="en-US" b="true" sz="3150">
                <a:solidFill>
                  <a:srgbClr val="FFFFFF"/>
                </a:solidFill>
                <a:latin typeface="HK Grotesk Bold"/>
                <a:ea typeface="HK Grotesk Bold"/>
                <a:cs typeface="HK Grotesk Bold"/>
                <a:sym typeface="HK Grotesk Bold"/>
              </a:rPr>
              <a:t>Fast Delivery Commitment: Maximum delivery time is just 7 days from order placement</a:t>
            </a:r>
          </a:p>
          <a:p>
            <a:pPr algn="l">
              <a:lnSpc>
                <a:spcPts val="4409"/>
              </a:lnSpc>
            </a:pPr>
          </a:p>
          <a:p>
            <a:pPr algn="l" marL="680085" indent="-340042" lvl="1">
              <a:lnSpc>
                <a:spcPts val="4409"/>
              </a:lnSpc>
              <a:buFont typeface="Arial"/>
              <a:buChar char="•"/>
            </a:pPr>
            <a:r>
              <a:rPr lang="en-US" b="true" sz="3150">
                <a:solidFill>
                  <a:srgbClr val="FFFFFF"/>
                </a:solidFill>
                <a:latin typeface="HK Grotesk Bold"/>
                <a:ea typeface="HK Grotesk Bold"/>
                <a:cs typeface="HK Grotesk Bold"/>
                <a:sym typeface="HK Grotesk Bold"/>
              </a:rPr>
              <a:t>The maximum delay observed: 3 days, affecting 7 orders</a:t>
            </a:r>
          </a:p>
          <a:p>
            <a:pPr algn="l">
              <a:lnSpc>
                <a:spcPts val="4409"/>
              </a:lnSpc>
            </a:pPr>
          </a:p>
          <a:p>
            <a:pPr algn="l" marL="680085" indent="-340042" lvl="1">
              <a:lnSpc>
                <a:spcPts val="4409"/>
              </a:lnSpc>
              <a:buFont typeface="Arial"/>
              <a:buChar char="•"/>
            </a:pPr>
            <a:r>
              <a:rPr lang="en-US" b="true" sz="3150">
                <a:solidFill>
                  <a:srgbClr val="FFFFFF"/>
                </a:solidFill>
                <a:latin typeface="HK Grotesk Bold"/>
                <a:ea typeface="HK Grotesk Bold"/>
                <a:cs typeface="HK Grotesk Bold"/>
                <a:sym typeface="HK Grotesk Bold"/>
              </a:rPr>
              <a:t>Maximum Delay Category: Clothing Products</a:t>
            </a:r>
          </a:p>
          <a:p>
            <a:pPr algn="l">
              <a:lnSpc>
                <a:spcPts val="4409"/>
              </a:lnSpc>
            </a:pPr>
          </a:p>
          <a:p>
            <a:pPr algn="l" marL="680085" indent="-340042" lvl="1">
              <a:lnSpc>
                <a:spcPts val="4409"/>
              </a:lnSpc>
              <a:buFont typeface="Arial"/>
              <a:buChar char="•"/>
            </a:pPr>
            <a:r>
              <a:rPr lang="en-US" b="true" sz="3150">
                <a:solidFill>
                  <a:srgbClr val="FFFFFF"/>
                </a:solidFill>
                <a:latin typeface="HK Grotesk Bold"/>
                <a:ea typeface="HK Grotesk Bold"/>
                <a:cs typeface="HK Grotesk Bold"/>
                <a:sym typeface="HK Grotesk Bold"/>
              </a:rPr>
              <a:t>Maximum Delay Recorded: January 2021</a:t>
            </a:r>
          </a:p>
          <a:p>
            <a:pPr algn="l">
              <a:lnSpc>
                <a:spcPts val="4409"/>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028700"/>
            <a:ext cx="15267253" cy="8416922"/>
          </a:xfrm>
          <a:prstGeom prst="rect">
            <a:avLst/>
          </a:prstGeom>
          <a:solidFill>
            <a:srgbClr val="FFFFFF">
              <a:alpha val="4706"/>
            </a:srgbClr>
          </a:solidFill>
        </p:spPr>
      </p:sp>
      <p:sp>
        <p:nvSpPr>
          <p:cNvPr name="TextBox 3" id="3"/>
          <p:cNvSpPr txBox="true"/>
          <p:nvPr/>
        </p:nvSpPr>
        <p:spPr>
          <a:xfrm rot="0">
            <a:off x="3038436" y="1389267"/>
            <a:ext cx="12211128" cy="1572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Key Insights &amp; Recommendations for Growth</a:t>
            </a:r>
          </a:p>
        </p:txBody>
      </p:sp>
      <p:sp>
        <p:nvSpPr>
          <p:cNvPr name="TextBox 4" id="4"/>
          <p:cNvSpPr txBox="true"/>
          <p:nvPr/>
        </p:nvSpPr>
        <p:spPr>
          <a:xfrm rot="0">
            <a:off x="2430650" y="3475407"/>
            <a:ext cx="13177947" cy="5102606"/>
          </a:xfrm>
          <a:prstGeom prst="rect">
            <a:avLst/>
          </a:prstGeom>
        </p:spPr>
        <p:txBody>
          <a:bodyPr anchor="t" rtlCol="false" tIns="0" lIns="0" bIns="0" rIns="0">
            <a:spAutoFit/>
          </a:bodyPr>
          <a:lstStyle/>
          <a:p>
            <a:pPr algn="l" marL="496569" indent="-248284" lvl="1">
              <a:lnSpc>
                <a:spcPts val="2943"/>
              </a:lnSpc>
              <a:buFont typeface="Arial"/>
              <a:buChar char="•"/>
            </a:pPr>
            <a:r>
              <a:rPr lang="en-US" b="true" sz="2299">
                <a:solidFill>
                  <a:srgbClr val="FFFFFF"/>
                </a:solidFill>
                <a:latin typeface="HK Grotesk Medium"/>
                <a:ea typeface="HK Grotesk Medium"/>
                <a:cs typeface="HK Grotesk Medium"/>
                <a:sym typeface="HK Grotesk Medium"/>
              </a:rPr>
              <a:t>Given that clothing is the bestselling product category, we need to ensure adequate stock levels and streamline the supply chain to enhance customer satisfaction</a:t>
            </a:r>
          </a:p>
          <a:p>
            <a:pPr algn="l">
              <a:lnSpc>
                <a:spcPts val="2943"/>
              </a:lnSpc>
            </a:pPr>
          </a:p>
          <a:p>
            <a:pPr algn="l" marL="496569" indent="-248284" lvl="1">
              <a:lnSpc>
                <a:spcPts val="3219"/>
              </a:lnSpc>
              <a:buFont typeface="Arial"/>
              <a:buChar char="•"/>
            </a:pPr>
            <a:r>
              <a:rPr lang="en-US" b="true" sz="2299">
                <a:solidFill>
                  <a:srgbClr val="FFFFFF"/>
                </a:solidFill>
                <a:latin typeface="HK Grotesk Medium"/>
                <a:ea typeface="HK Grotesk Medium"/>
                <a:cs typeface="HK Grotesk Medium"/>
                <a:sym typeface="HK Grotesk Medium"/>
              </a:rPr>
              <a:t> Our company’s pricing strategy doesn’t seem to heavily rely on discounts to drive sales or revenue. Instead, other factors such as product quality, brand reputation, or marketing efforts might play a more significant role.</a:t>
            </a:r>
          </a:p>
          <a:p>
            <a:pPr algn="l">
              <a:lnSpc>
                <a:spcPts val="3219"/>
              </a:lnSpc>
            </a:pPr>
          </a:p>
          <a:p>
            <a:pPr algn="l" marL="496569" indent="-248284" lvl="1">
              <a:lnSpc>
                <a:spcPts val="3219"/>
              </a:lnSpc>
              <a:buFont typeface="Arial"/>
              <a:buChar char="•"/>
            </a:pPr>
            <a:r>
              <a:rPr lang="en-US" b="true" sz="2299">
                <a:solidFill>
                  <a:srgbClr val="FFFFFF"/>
                </a:solidFill>
                <a:latin typeface="HK Grotesk Medium"/>
                <a:ea typeface="HK Grotesk Medium"/>
                <a:cs typeface="HK Grotesk Medium"/>
                <a:sym typeface="HK Grotesk Medium"/>
              </a:rPr>
              <a:t>We need to investigate why the South region has been consistently underperforming and analyze why no orders have been generated since June 2021.</a:t>
            </a:r>
          </a:p>
          <a:p>
            <a:pPr algn="l">
              <a:lnSpc>
                <a:spcPts val="3219"/>
              </a:lnSpc>
            </a:pPr>
          </a:p>
          <a:p>
            <a:pPr algn="l" marL="496569" indent="-248284" lvl="1">
              <a:lnSpc>
                <a:spcPts val="3219"/>
              </a:lnSpc>
              <a:buFont typeface="Arial"/>
              <a:buChar char="•"/>
            </a:pPr>
            <a:r>
              <a:rPr lang="en-US" b="true" sz="2299">
                <a:solidFill>
                  <a:srgbClr val="FFFFFF"/>
                </a:solidFill>
                <a:latin typeface="HK Grotesk Medium"/>
                <a:ea typeface="HK Grotesk Medium"/>
                <a:cs typeface="HK Grotesk Medium"/>
                <a:sym typeface="HK Grotesk Medium"/>
              </a:rPr>
              <a:t>To boost sales for revenue-leading brands on our platform, we can offer exclusive promotions, enhanced visibility, and marketing support. Additionally, we may provide detailed performance analytics, streamline operations, and foster strong partnerships to drive further growth. </a:t>
            </a:r>
          </a:p>
        </p:txBody>
      </p:sp>
      <p:sp>
        <p:nvSpPr>
          <p:cNvPr name="AutoShape 5" id="5"/>
          <p:cNvSpPr/>
          <p:nvPr/>
        </p:nvSpPr>
        <p:spPr>
          <a:xfrm rot="-5400000">
            <a:off x="503481" y="4172259"/>
            <a:ext cx="35651" cy="1978134"/>
          </a:xfrm>
          <a:prstGeom prst="rect">
            <a:avLst/>
          </a:prstGeom>
          <a:solidFill>
            <a:srgbClr val="FFFFFF"/>
          </a:solidFill>
        </p:spPr>
      </p:sp>
      <p:sp>
        <p:nvSpPr>
          <p:cNvPr name="AutoShape 6" id="6"/>
          <p:cNvSpPr/>
          <p:nvPr/>
        </p:nvSpPr>
        <p:spPr>
          <a:xfrm rot="-5400000">
            <a:off x="17748868" y="4136608"/>
            <a:ext cx="35651" cy="1978134"/>
          </a:xfrm>
          <a:prstGeom prst="rect">
            <a:avLst/>
          </a:prstGeom>
          <a:solidFill>
            <a:srgbClr val="FFFFFF"/>
          </a:solid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sp>
        <p:nvSpPr>
          <p:cNvPr name="AutoShape 3" id="3"/>
          <p:cNvSpPr/>
          <p:nvPr/>
        </p:nvSpPr>
        <p:spPr>
          <a:xfrm rot="-5400000">
            <a:off x="503481" y="4172259"/>
            <a:ext cx="35651" cy="1978134"/>
          </a:xfrm>
          <a:prstGeom prst="rect">
            <a:avLst/>
          </a:prstGeom>
          <a:solidFill>
            <a:srgbClr val="FFFFFF"/>
          </a:solidFill>
        </p:spPr>
      </p:sp>
      <p:sp>
        <p:nvSpPr>
          <p:cNvPr name="AutoShape 4" id="4"/>
          <p:cNvSpPr/>
          <p:nvPr/>
        </p:nvSpPr>
        <p:spPr>
          <a:xfrm rot="-5400000">
            <a:off x="17748868" y="4136608"/>
            <a:ext cx="35651" cy="1978134"/>
          </a:xfrm>
          <a:prstGeom prst="rect">
            <a:avLst/>
          </a:prstGeom>
          <a:solidFill>
            <a:srgbClr val="FFFFFF"/>
          </a:solidFill>
        </p:spPr>
      </p:sp>
      <p:sp>
        <p:nvSpPr>
          <p:cNvPr name="TextBox 5" id="5"/>
          <p:cNvSpPr txBox="true"/>
          <p:nvPr/>
        </p:nvSpPr>
        <p:spPr>
          <a:xfrm rot="0">
            <a:off x="2710050" y="2644434"/>
            <a:ext cx="12211128" cy="810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 Objective of the Analysis</a:t>
            </a:r>
          </a:p>
        </p:txBody>
      </p:sp>
      <p:sp>
        <p:nvSpPr>
          <p:cNvPr name="TextBox 6" id="6"/>
          <p:cNvSpPr txBox="true"/>
          <p:nvPr/>
        </p:nvSpPr>
        <p:spPr>
          <a:xfrm rot="0">
            <a:off x="2881762" y="4002251"/>
            <a:ext cx="13386046" cy="4484176"/>
          </a:xfrm>
          <a:prstGeom prst="rect">
            <a:avLst/>
          </a:prstGeom>
        </p:spPr>
        <p:txBody>
          <a:bodyPr anchor="t" rtlCol="false" tIns="0" lIns="0" bIns="0" rIns="0">
            <a:spAutoFit/>
          </a:bodyPr>
          <a:lstStyle/>
          <a:p>
            <a:pPr algn="l" marL="705974" indent="-352987" lvl="1">
              <a:lnSpc>
                <a:spcPts val="4577"/>
              </a:lnSpc>
              <a:buFont typeface="Arial"/>
              <a:buChar char="•"/>
            </a:pPr>
            <a:r>
              <a:rPr lang="en-US" b="true" sz="3269">
                <a:solidFill>
                  <a:srgbClr val="FFFFFF"/>
                </a:solidFill>
                <a:latin typeface="HK Grotesk Bold"/>
                <a:ea typeface="HK Grotesk Bold"/>
                <a:cs typeface="HK Grotesk Bold"/>
                <a:sym typeface="HK Grotesk Bold"/>
              </a:rPr>
              <a:t>Current Market Position</a:t>
            </a:r>
          </a:p>
          <a:p>
            <a:pPr algn="l">
              <a:lnSpc>
                <a:spcPts val="3158"/>
              </a:lnSpc>
            </a:pPr>
            <a:r>
              <a:rPr lang="en-US" sz="2255" b="true">
                <a:solidFill>
                  <a:srgbClr val="FFFFFF"/>
                </a:solidFill>
                <a:latin typeface="HK Grotesk Bold"/>
                <a:ea typeface="HK Grotesk Bold"/>
                <a:cs typeface="HK Grotesk Bold"/>
                <a:sym typeface="HK Grotesk Bold"/>
              </a:rPr>
              <a:t>           </a:t>
            </a:r>
            <a:r>
              <a:rPr lang="en-US" sz="2255">
                <a:solidFill>
                  <a:srgbClr val="FFFFFF"/>
                </a:solidFill>
                <a:latin typeface="HK Grotesk"/>
                <a:ea typeface="HK Grotesk"/>
                <a:cs typeface="HK Grotesk"/>
                <a:sym typeface="HK Grotesk"/>
              </a:rPr>
              <a:t>Assess revenue, product, and brand performance.</a:t>
            </a:r>
          </a:p>
          <a:p>
            <a:pPr algn="l">
              <a:lnSpc>
                <a:spcPts val="4577"/>
              </a:lnSpc>
            </a:pPr>
          </a:p>
          <a:p>
            <a:pPr algn="l" marL="705974" indent="-352987" lvl="1">
              <a:lnSpc>
                <a:spcPts val="4577"/>
              </a:lnSpc>
              <a:buFont typeface="Arial"/>
              <a:buChar char="•"/>
            </a:pPr>
            <a:r>
              <a:rPr lang="en-US" b="true" sz="3269">
                <a:solidFill>
                  <a:srgbClr val="FFFFFF"/>
                </a:solidFill>
                <a:latin typeface="HK Grotesk Bold"/>
                <a:ea typeface="HK Grotesk Bold"/>
                <a:cs typeface="HK Grotesk Bold"/>
                <a:sym typeface="HK Grotesk Bold"/>
              </a:rPr>
              <a:t>Identify Gaps</a:t>
            </a:r>
          </a:p>
          <a:p>
            <a:pPr algn="l">
              <a:lnSpc>
                <a:spcPts val="3163"/>
              </a:lnSpc>
            </a:pPr>
            <a:r>
              <a:rPr lang="en-US" sz="2259" b="true">
                <a:solidFill>
                  <a:srgbClr val="FFFFFF"/>
                </a:solidFill>
                <a:latin typeface="HK Grotesk Bold"/>
                <a:ea typeface="HK Grotesk Bold"/>
                <a:cs typeface="HK Grotesk Bold"/>
                <a:sym typeface="HK Grotesk Bold"/>
              </a:rPr>
              <a:t>          </a:t>
            </a:r>
            <a:r>
              <a:rPr lang="en-US" sz="2259" b="true">
                <a:solidFill>
                  <a:srgbClr val="FFFFFF"/>
                </a:solidFill>
                <a:latin typeface="HK Grotesk Bold"/>
                <a:ea typeface="HK Grotesk Bold"/>
                <a:cs typeface="HK Grotesk Bold"/>
                <a:sym typeface="HK Grotesk Bold"/>
              </a:rPr>
              <a:t>Highlight underperforming areas and potential growth opportunities.</a:t>
            </a:r>
          </a:p>
          <a:p>
            <a:pPr algn="l">
              <a:lnSpc>
                <a:spcPts val="4577"/>
              </a:lnSpc>
            </a:pPr>
          </a:p>
          <a:p>
            <a:pPr algn="l" marL="705974" indent="-352987" lvl="1">
              <a:lnSpc>
                <a:spcPts val="4577"/>
              </a:lnSpc>
              <a:buFont typeface="Arial"/>
              <a:buChar char="•"/>
            </a:pPr>
            <a:r>
              <a:rPr lang="en-US" b="true" sz="3269">
                <a:solidFill>
                  <a:srgbClr val="FFFFFF"/>
                </a:solidFill>
                <a:latin typeface="HK Grotesk Bold"/>
                <a:ea typeface="HK Grotesk Bold"/>
                <a:cs typeface="HK Grotesk Bold"/>
                <a:sym typeface="HK Grotesk Bold"/>
              </a:rPr>
              <a:t>Optimize Strategy</a:t>
            </a:r>
          </a:p>
          <a:p>
            <a:pPr algn="l">
              <a:lnSpc>
                <a:spcPts val="3163"/>
              </a:lnSpc>
            </a:pPr>
            <a:r>
              <a:rPr lang="en-US" sz="2259" b="true">
                <a:solidFill>
                  <a:srgbClr val="FFFFFF"/>
                </a:solidFill>
                <a:latin typeface="HK Grotesk Bold"/>
                <a:ea typeface="HK Grotesk Bold"/>
                <a:cs typeface="HK Grotesk Bold"/>
                <a:sym typeface="HK Grotesk Bold"/>
              </a:rPr>
              <a:t>           </a:t>
            </a:r>
            <a:r>
              <a:rPr lang="en-US" sz="2259" b="true">
                <a:solidFill>
                  <a:srgbClr val="FFFFFF"/>
                </a:solidFill>
                <a:latin typeface="HK Grotesk Bold"/>
                <a:ea typeface="HK Grotesk Bold"/>
                <a:cs typeface="HK Grotesk Bold"/>
                <a:sym typeface="HK Grotesk Bold"/>
              </a:rPr>
              <a:t>Leverage data to improve revenue generation, customer satisfaction, and operational efficiency.</a:t>
            </a:r>
          </a:p>
          <a:p>
            <a:pPr algn="l" marL="0" indent="0" lvl="0">
              <a:lnSpc>
                <a:spcPts val="300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62406B"/>
          </a:solidFill>
        </p:spPr>
      </p:sp>
      <p:sp>
        <p:nvSpPr>
          <p:cNvPr name="Freeform 3" id="3"/>
          <p:cNvSpPr/>
          <p:nvPr/>
        </p:nvSpPr>
        <p:spPr>
          <a:xfrm flipH="false" flipV="false" rot="0">
            <a:off x="9723753" y="1028700"/>
            <a:ext cx="8340473" cy="7859548"/>
          </a:xfrm>
          <a:custGeom>
            <a:avLst/>
            <a:gdLst/>
            <a:ahLst/>
            <a:cxnLst/>
            <a:rect r="r" b="b" t="t" l="l"/>
            <a:pathLst>
              <a:path h="7859548" w="8340473">
                <a:moveTo>
                  <a:pt x="0" y="0"/>
                </a:moveTo>
                <a:lnTo>
                  <a:pt x="8340473" y="0"/>
                </a:lnTo>
                <a:lnTo>
                  <a:pt x="8340473" y="7859548"/>
                </a:lnTo>
                <a:lnTo>
                  <a:pt x="0" y="7859548"/>
                </a:lnTo>
                <a:lnTo>
                  <a:pt x="0" y="0"/>
                </a:lnTo>
                <a:close/>
              </a:path>
            </a:pathLst>
          </a:custGeom>
          <a:blipFill>
            <a:blip r:embed="rId2"/>
            <a:stretch>
              <a:fillRect l="-48545" t="-14638" r="-43504" b="0"/>
            </a:stretch>
          </a:blipFill>
        </p:spPr>
      </p:sp>
      <p:sp>
        <p:nvSpPr>
          <p:cNvPr name="TextBox 4" id="4"/>
          <p:cNvSpPr txBox="true"/>
          <p:nvPr/>
        </p:nvSpPr>
        <p:spPr>
          <a:xfrm rot="0">
            <a:off x="1064351" y="980814"/>
            <a:ext cx="6155805" cy="810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Data Overview</a:t>
            </a:r>
          </a:p>
        </p:txBody>
      </p:sp>
      <p:sp>
        <p:nvSpPr>
          <p:cNvPr name="TextBox 5" id="5"/>
          <p:cNvSpPr txBox="true"/>
          <p:nvPr/>
        </p:nvSpPr>
        <p:spPr>
          <a:xfrm rot="0">
            <a:off x="685961" y="2167505"/>
            <a:ext cx="7756351" cy="7428724"/>
          </a:xfrm>
          <a:prstGeom prst="rect">
            <a:avLst/>
          </a:prstGeom>
        </p:spPr>
        <p:txBody>
          <a:bodyPr anchor="t" rtlCol="false" tIns="0" lIns="0" bIns="0" rIns="0">
            <a:spAutoFit/>
          </a:bodyPr>
          <a:lstStyle/>
          <a:p>
            <a:pPr algn="l" marL="701633" indent="-350817" lvl="1">
              <a:lnSpc>
                <a:spcPts val="4549"/>
              </a:lnSpc>
              <a:buFont typeface="Arial"/>
              <a:buChar char="•"/>
            </a:pPr>
            <a:r>
              <a:rPr lang="en-US" b="true" sz="3249">
                <a:solidFill>
                  <a:srgbClr val="FFFFFF"/>
                </a:solidFill>
                <a:latin typeface="HK Grotesk Medium"/>
                <a:ea typeface="HK Grotesk Medium"/>
                <a:cs typeface="HK Grotesk Medium"/>
                <a:sym typeface="HK Grotesk Medium"/>
              </a:rPr>
              <a:t>8906 order records with 17 features</a:t>
            </a:r>
          </a:p>
          <a:p>
            <a:pPr algn="l">
              <a:lnSpc>
                <a:spcPts val="4549"/>
              </a:lnSpc>
            </a:pPr>
          </a:p>
          <a:p>
            <a:pPr algn="l" marL="701633" indent="-350817" lvl="1">
              <a:lnSpc>
                <a:spcPts val="4549"/>
              </a:lnSpc>
              <a:buFont typeface="Arial"/>
              <a:buChar char="•"/>
            </a:pPr>
            <a:r>
              <a:rPr lang="en-US" b="true" sz="3249">
                <a:solidFill>
                  <a:srgbClr val="FFFFFF"/>
                </a:solidFill>
                <a:latin typeface="HK Grotesk Medium"/>
                <a:ea typeface="HK Grotesk Medium"/>
                <a:cs typeface="HK Grotesk Medium"/>
                <a:sym typeface="HK Grotesk Medium"/>
              </a:rPr>
              <a:t>No missing or duplicate records</a:t>
            </a:r>
          </a:p>
          <a:p>
            <a:pPr algn="l">
              <a:lnSpc>
                <a:spcPts val="4549"/>
              </a:lnSpc>
            </a:pPr>
          </a:p>
          <a:p>
            <a:pPr algn="l" marL="701633" indent="-350817" lvl="1">
              <a:lnSpc>
                <a:spcPts val="4549"/>
              </a:lnSpc>
              <a:buFont typeface="Arial"/>
              <a:buChar char="•"/>
            </a:pPr>
            <a:r>
              <a:rPr lang="en-US" b="true" sz="3249">
                <a:solidFill>
                  <a:srgbClr val="FFFFFF"/>
                </a:solidFill>
                <a:latin typeface="HK Grotesk Medium"/>
                <a:ea typeface="HK Grotesk Medium"/>
                <a:cs typeface="HK Grotesk Medium"/>
                <a:sym typeface="HK Grotesk Medium"/>
              </a:rPr>
              <a:t>Brand, Product category, Region and Order month are important dimension to get insights</a:t>
            </a:r>
          </a:p>
          <a:p>
            <a:pPr algn="l">
              <a:lnSpc>
                <a:spcPts val="4549"/>
              </a:lnSpc>
            </a:pPr>
          </a:p>
          <a:p>
            <a:pPr algn="l" marL="701633" indent="-350817" lvl="1">
              <a:lnSpc>
                <a:spcPts val="4549"/>
              </a:lnSpc>
              <a:buFont typeface="Arial"/>
              <a:buChar char="•"/>
            </a:pPr>
            <a:r>
              <a:rPr lang="en-US" b="true" sz="3249">
                <a:solidFill>
                  <a:srgbClr val="FFFFFF"/>
                </a:solidFill>
                <a:latin typeface="HK Grotesk Medium"/>
                <a:ea typeface="HK Grotesk Medium"/>
                <a:cs typeface="HK Grotesk Medium"/>
                <a:sym typeface="HK Grotesk Medium"/>
              </a:rPr>
              <a:t>Revenue can be derived from the data based on the company’s charge policy from retailers.</a:t>
            </a:r>
          </a:p>
          <a:p>
            <a:pPr algn="l">
              <a:lnSpc>
                <a:spcPts val="4549"/>
              </a:lnSpc>
            </a:pPr>
          </a:p>
          <a:p>
            <a:pPr algn="l">
              <a:lnSpc>
                <a:spcPts val="454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2406B"/>
          </a:solidFill>
        </p:spPr>
      </p:sp>
      <p:sp>
        <p:nvSpPr>
          <p:cNvPr name="Freeform 3" id="3"/>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25491" t="0" r="-24508" b="0"/>
            </a:stretch>
          </a:blipFill>
        </p:spPr>
      </p:sp>
      <p:sp>
        <p:nvSpPr>
          <p:cNvPr name="TextBox 4" id="4"/>
          <p:cNvSpPr txBox="true"/>
          <p:nvPr/>
        </p:nvSpPr>
        <p:spPr>
          <a:xfrm rot="0">
            <a:off x="9671473" y="575545"/>
            <a:ext cx="8293189" cy="1572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Questions Driving the Analysis</a:t>
            </a:r>
          </a:p>
        </p:txBody>
      </p:sp>
      <p:sp>
        <p:nvSpPr>
          <p:cNvPr name="TextBox 5" id="5"/>
          <p:cNvSpPr txBox="true"/>
          <p:nvPr/>
        </p:nvSpPr>
        <p:spPr>
          <a:xfrm rot="0">
            <a:off x="9489558" y="2882988"/>
            <a:ext cx="8475105" cy="6589176"/>
          </a:xfrm>
          <a:prstGeom prst="rect">
            <a:avLst/>
          </a:prstGeom>
        </p:spPr>
        <p:txBody>
          <a:bodyPr anchor="t" rtlCol="false" tIns="0" lIns="0" bIns="0" rIns="0">
            <a:spAutoFit/>
          </a:bodyPr>
          <a:lstStyle/>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Top 5 Best Selling</a:t>
            </a:r>
            <a:r>
              <a:rPr lang="en-US" b="true" sz="3120">
                <a:solidFill>
                  <a:srgbClr val="FFFFFF"/>
                </a:solidFill>
                <a:latin typeface="HK Grotesk Medium"/>
                <a:ea typeface="HK Grotesk Medium"/>
                <a:cs typeface="HK Grotesk Medium"/>
                <a:sym typeface="HK Grotesk Medium"/>
              </a:rPr>
              <a:t> Product Categories</a:t>
            </a:r>
          </a:p>
          <a:p>
            <a:pPr algn="l">
              <a:lnSpc>
                <a:spcPts val="4368"/>
              </a:lnSpc>
              <a:spcBef>
                <a:spcPct val="0"/>
              </a:spcBef>
            </a:pPr>
          </a:p>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Top 10 Brands in terms of Revenue</a:t>
            </a:r>
          </a:p>
          <a:p>
            <a:pPr algn="l">
              <a:lnSpc>
                <a:spcPts val="4368"/>
              </a:lnSpc>
              <a:spcBef>
                <a:spcPct val="0"/>
              </a:spcBef>
            </a:pPr>
          </a:p>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Top 10 customer favorite Brands </a:t>
            </a:r>
          </a:p>
          <a:p>
            <a:pPr algn="l">
              <a:lnSpc>
                <a:spcPts val="4368"/>
              </a:lnSpc>
              <a:spcBef>
                <a:spcPct val="0"/>
              </a:spcBef>
            </a:pPr>
          </a:p>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Region-wise monthly Revenue performance</a:t>
            </a:r>
          </a:p>
          <a:p>
            <a:pPr algn="l">
              <a:lnSpc>
                <a:spcPts val="4368"/>
              </a:lnSpc>
              <a:spcBef>
                <a:spcPct val="0"/>
              </a:spcBef>
            </a:pPr>
          </a:p>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Price distribution and pricing strategy</a:t>
            </a:r>
          </a:p>
          <a:p>
            <a:pPr algn="l">
              <a:lnSpc>
                <a:spcPts val="4368"/>
              </a:lnSpc>
              <a:spcBef>
                <a:spcPct val="0"/>
              </a:spcBef>
            </a:pPr>
          </a:p>
          <a:p>
            <a:pPr algn="l" marL="673608" indent="-336804" lvl="1">
              <a:lnSpc>
                <a:spcPts val="4368"/>
              </a:lnSpc>
              <a:spcBef>
                <a:spcPct val="0"/>
              </a:spcBef>
              <a:buFont typeface="Arial"/>
              <a:buChar char="•"/>
            </a:pPr>
            <a:r>
              <a:rPr lang="en-US" b="true" sz="3120">
                <a:solidFill>
                  <a:srgbClr val="FFFFFF"/>
                </a:solidFill>
                <a:latin typeface="HK Grotesk Medium"/>
                <a:ea typeface="HK Grotesk Medium"/>
                <a:cs typeface="HK Grotesk Medium"/>
                <a:sym typeface="HK Grotesk Medium"/>
              </a:rPr>
              <a:t>Delivery delays and category-wise delays</a:t>
            </a:r>
          </a:p>
          <a:p>
            <a:pPr algn="l">
              <a:lnSpc>
                <a:spcPts val="426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077692"/>
            <a:ext cx="2269837" cy="1730751"/>
          </a:xfrm>
          <a:custGeom>
            <a:avLst/>
            <a:gdLst/>
            <a:ahLst/>
            <a:cxnLst/>
            <a:rect r="r" b="b" t="t" l="l"/>
            <a:pathLst>
              <a:path h="1730751" w="2269837">
                <a:moveTo>
                  <a:pt x="0" y="0"/>
                </a:moveTo>
                <a:lnTo>
                  <a:pt x="2269837" y="0"/>
                </a:lnTo>
                <a:lnTo>
                  <a:pt x="2269837" y="1730751"/>
                </a:lnTo>
                <a:lnTo>
                  <a:pt x="0" y="1730751"/>
                </a:lnTo>
                <a:lnTo>
                  <a:pt x="0" y="0"/>
                </a:lnTo>
                <a:close/>
              </a:path>
            </a:pathLst>
          </a:custGeom>
          <a:blipFill>
            <a:blip r:embed="rId2"/>
            <a:stretch>
              <a:fillRect l="0" t="0" r="0" b="0"/>
            </a:stretch>
          </a:blipFill>
        </p:spPr>
      </p:sp>
      <p:sp>
        <p:nvSpPr>
          <p:cNvPr name="Freeform 3" id="3"/>
          <p:cNvSpPr/>
          <p:nvPr/>
        </p:nvSpPr>
        <p:spPr>
          <a:xfrm flipH="false" flipV="false" rot="0">
            <a:off x="8761552" y="5047711"/>
            <a:ext cx="1856598" cy="1790713"/>
          </a:xfrm>
          <a:custGeom>
            <a:avLst/>
            <a:gdLst/>
            <a:ahLst/>
            <a:cxnLst/>
            <a:rect r="r" b="b" t="t" l="l"/>
            <a:pathLst>
              <a:path h="1790713" w="1856598">
                <a:moveTo>
                  <a:pt x="0" y="0"/>
                </a:moveTo>
                <a:lnTo>
                  <a:pt x="1856598" y="0"/>
                </a:lnTo>
                <a:lnTo>
                  <a:pt x="1856598" y="1790713"/>
                </a:lnTo>
                <a:lnTo>
                  <a:pt x="0" y="1790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44545" y="5077692"/>
            <a:ext cx="2472710" cy="1647443"/>
          </a:xfrm>
          <a:custGeom>
            <a:avLst/>
            <a:gdLst/>
            <a:ahLst/>
            <a:cxnLst/>
            <a:rect r="r" b="b" t="t" l="l"/>
            <a:pathLst>
              <a:path h="1647443" w="2472710">
                <a:moveTo>
                  <a:pt x="0" y="0"/>
                </a:moveTo>
                <a:lnTo>
                  <a:pt x="2472711" y="0"/>
                </a:lnTo>
                <a:lnTo>
                  <a:pt x="2472711" y="1647443"/>
                </a:lnTo>
                <a:lnTo>
                  <a:pt x="0" y="1647443"/>
                </a:lnTo>
                <a:lnTo>
                  <a:pt x="0" y="0"/>
                </a:lnTo>
                <a:close/>
              </a:path>
            </a:pathLst>
          </a:custGeom>
          <a:blipFill>
            <a:blip r:embed="rId5"/>
            <a:stretch>
              <a:fillRect l="0" t="0" r="0" b="0"/>
            </a:stretch>
          </a:blipFill>
        </p:spPr>
      </p:sp>
      <p:sp>
        <p:nvSpPr>
          <p:cNvPr name="Freeform 5" id="5"/>
          <p:cNvSpPr/>
          <p:nvPr/>
        </p:nvSpPr>
        <p:spPr>
          <a:xfrm flipH="false" flipV="false" rot="0">
            <a:off x="11814490" y="5279599"/>
            <a:ext cx="2246388" cy="1326936"/>
          </a:xfrm>
          <a:custGeom>
            <a:avLst/>
            <a:gdLst/>
            <a:ahLst/>
            <a:cxnLst/>
            <a:rect r="r" b="b" t="t" l="l"/>
            <a:pathLst>
              <a:path h="1326936" w="2246388">
                <a:moveTo>
                  <a:pt x="0" y="0"/>
                </a:moveTo>
                <a:lnTo>
                  <a:pt x="2246387" y="0"/>
                </a:lnTo>
                <a:lnTo>
                  <a:pt x="2246387" y="1326936"/>
                </a:lnTo>
                <a:lnTo>
                  <a:pt x="0" y="1326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61027" y="4945311"/>
            <a:ext cx="1873350" cy="1863132"/>
          </a:xfrm>
          <a:custGeom>
            <a:avLst/>
            <a:gdLst/>
            <a:ahLst/>
            <a:cxnLst/>
            <a:rect r="r" b="b" t="t" l="l"/>
            <a:pathLst>
              <a:path h="1863132" w="1873350">
                <a:moveTo>
                  <a:pt x="0" y="0"/>
                </a:moveTo>
                <a:lnTo>
                  <a:pt x="1873350" y="0"/>
                </a:lnTo>
                <a:lnTo>
                  <a:pt x="1873350" y="1863132"/>
                </a:lnTo>
                <a:lnTo>
                  <a:pt x="0" y="18631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1883" y="8256775"/>
            <a:ext cx="3863472" cy="51820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K Grotesk Medium"/>
                <a:ea typeface="HK Grotesk Medium"/>
                <a:cs typeface="HK Grotesk Medium"/>
                <a:sym typeface="HK Grotesk Medium"/>
              </a:rPr>
              <a:t>2943 orders</a:t>
            </a:r>
          </a:p>
        </p:txBody>
      </p:sp>
      <p:sp>
        <p:nvSpPr>
          <p:cNvPr name="TextBox 8" id="8"/>
          <p:cNvSpPr txBox="true"/>
          <p:nvPr/>
        </p:nvSpPr>
        <p:spPr>
          <a:xfrm rot="0">
            <a:off x="-346381" y="3324683"/>
            <a:ext cx="4745190"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HK Grotesk Bold"/>
                <a:ea typeface="HK Grotesk Bold"/>
                <a:cs typeface="HK Grotesk Bold"/>
                <a:sym typeface="HK Grotesk Bold"/>
              </a:rPr>
              <a:t>Clothing</a:t>
            </a:r>
          </a:p>
        </p:txBody>
      </p:sp>
      <p:sp>
        <p:nvSpPr>
          <p:cNvPr name="TextBox 9" id="9"/>
          <p:cNvSpPr txBox="true"/>
          <p:nvPr/>
        </p:nvSpPr>
        <p:spPr>
          <a:xfrm rot="0">
            <a:off x="2757453" y="1152525"/>
            <a:ext cx="13506769" cy="810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Top 5 Best Selling Product Categories</a:t>
            </a:r>
          </a:p>
        </p:txBody>
      </p:sp>
      <p:sp>
        <p:nvSpPr>
          <p:cNvPr name="TextBox 10" id="10"/>
          <p:cNvSpPr txBox="true"/>
          <p:nvPr/>
        </p:nvSpPr>
        <p:spPr>
          <a:xfrm rot="0">
            <a:off x="3774404" y="3324683"/>
            <a:ext cx="4745190"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HK Grotesk Bold"/>
                <a:ea typeface="HK Grotesk Bold"/>
                <a:cs typeface="HK Grotesk Bold"/>
                <a:sym typeface="HK Grotesk Bold"/>
              </a:rPr>
              <a:t>Mobile and Accessories</a:t>
            </a:r>
          </a:p>
        </p:txBody>
      </p:sp>
      <p:sp>
        <p:nvSpPr>
          <p:cNvPr name="TextBox 11" id="11"/>
          <p:cNvSpPr txBox="true"/>
          <p:nvPr/>
        </p:nvSpPr>
        <p:spPr>
          <a:xfrm rot="0">
            <a:off x="4215264" y="8256775"/>
            <a:ext cx="3863472" cy="51820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K Grotesk Medium"/>
                <a:ea typeface="HK Grotesk Medium"/>
                <a:cs typeface="HK Grotesk Medium"/>
                <a:sym typeface="HK Grotesk Medium"/>
              </a:rPr>
              <a:t>1084 orders</a:t>
            </a:r>
          </a:p>
        </p:txBody>
      </p:sp>
      <p:sp>
        <p:nvSpPr>
          <p:cNvPr name="TextBox 12" id="12"/>
          <p:cNvSpPr txBox="true"/>
          <p:nvPr/>
        </p:nvSpPr>
        <p:spPr>
          <a:xfrm rot="0">
            <a:off x="7317256" y="3324683"/>
            <a:ext cx="4745190"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HK Grotesk Bold"/>
                <a:ea typeface="HK Grotesk Bold"/>
                <a:cs typeface="HK Grotesk Bold"/>
                <a:sym typeface="HK Grotesk Bold"/>
              </a:rPr>
              <a:t>Automotive</a:t>
            </a:r>
          </a:p>
        </p:txBody>
      </p:sp>
      <p:sp>
        <p:nvSpPr>
          <p:cNvPr name="TextBox 13" id="13"/>
          <p:cNvSpPr txBox="true"/>
          <p:nvPr/>
        </p:nvSpPr>
        <p:spPr>
          <a:xfrm rot="0">
            <a:off x="7758115" y="8256775"/>
            <a:ext cx="3863472" cy="51820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K Grotesk Medium"/>
                <a:ea typeface="HK Grotesk Medium"/>
                <a:cs typeface="HK Grotesk Medium"/>
                <a:sym typeface="HK Grotesk Medium"/>
              </a:rPr>
              <a:t>1001 orders</a:t>
            </a:r>
          </a:p>
        </p:txBody>
      </p:sp>
      <p:sp>
        <p:nvSpPr>
          <p:cNvPr name="TextBox 14" id="14"/>
          <p:cNvSpPr txBox="true"/>
          <p:nvPr/>
        </p:nvSpPr>
        <p:spPr>
          <a:xfrm rot="0">
            <a:off x="10466801" y="3324683"/>
            <a:ext cx="4745190"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HK Grotesk Bold"/>
                <a:ea typeface="HK Grotesk Bold"/>
                <a:cs typeface="HK Grotesk Bold"/>
                <a:sym typeface="HK Grotesk Bold"/>
              </a:rPr>
              <a:t>Home Decor</a:t>
            </a:r>
          </a:p>
        </p:txBody>
      </p:sp>
      <p:sp>
        <p:nvSpPr>
          <p:cNvPr name="TextBox 15" id="15"/>
          <p:cNvSpPr txBox="true"/>
          <p:nvPr/>
        </p:nvSpPr>
        <p:spPr>
          <a:xfrm rot="0">
            <a:off x="10907660" y="8256775"/>
            <a:ext cx="3863472" cy="51820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K Grotesk Medium"/>
                <a:ea typeface="HK Grotesk Medium"/>
                <a:cs typeface="HK Grotesk Medium"/>
                <a:sym typeface="HK Grotesk Medium"/>
              </a:rPr>
              <a:t>727 orders</a:t>
            </a:r>
          </a:p>
        </p:txBody>
      </p:sp>
      <p:sp>
        <p:nvSpPr>
          <p:cNvPr name="TextBox 16" id="16"/>
          <p:cNvSpPr txBox="true"/>
          <p:nvPr/>
        </p:nvSpPr>
        <p:spPr>
          <a:xfrm rot="0">
            <a:off x="14332487" y="8256775"/>
            <a:ext cx="3863472" cy="51820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K Grotesk Medium"/>
                <a:ea typeface="HK Grotesk Medium"/>
                <a:cs typeface="HK Grotesk Medium"/>
                <a:sym typeface="HK Grotesk Medium"/>
              </a:rPr>
              <a:t>558 orders</a:t>
            </a:r>
          </a:p>
        </p:txBody>
      </p:sp>
      <p:sp>
        <p:nvSpPr>
          <p:cNvPr name="TextBox 17" id="17"/>
          <p:cNvSpPr txBox="true"/>
          <p:nvPr/>
        </p:nvSpPr>
        <p:spPr>
          <a:xfrm rot="0">
            <a:off x="13733065" y="3324683"/>
            <a:ext cx="4745190"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HK Grotesk Bold"/>
                <a:ea typeface="HK Grotesk Bold"/>
                <a:cs typeface="HK Grotesk Bold"/>
                <a:sym typeface="HK Grotesk Bold"/>
              </a:rPr>
              <a:t>Computers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88570" cy="10287000"/>
          </a:xfrm>
          <a:custGeom>
            <a:avLst/>
            <a:gdLst/>
            <a:ahLst/>
            <a:cxnLst/>
            <a:rect r="r" b="b" t="t" l="l"/>
            <a:pathLst>
              <a:path h="10287000" w="1888570">
                <a:moveTo>
                  <a:pt x="0" y="0"/>
                </a:moveTo>
                <a:lnTo>
                  <a:pt x="1888570" y="0"/>
                </a:lnTo>
                <a:lnTo>
                  <a:pt x="1888570" y="10287000"/>
                </a:lnTo>
                <a:lnTo>
                  <a:pt x="0" y="10287000"/>
                </a:lnTo>
                <a:lnTo>
                  <a:pt x="0" y="0"/>
                </a:lnTo>
                <a:close/>
              </a:path>
            </a:pathLst>
          </a:custGeom>
          <a:blipFill>
            <a:blip r:embed="rId2"/>
            <a:stretch>
              <a:fillRect l="-366748" t="0" r="-350298" b="0"/>
            </a:stretch>
          </a:blipFill>
        </p:spPr>
      </p:sp>
      <p:sp>
        <p:nvSpPr>
          <p:cNvPr name="Freeform 3" id="3"/>
          <p:cNvSpPr/>
          <p:nvPr/>
        </p:nvSpPr>
        <p:spPr>
          <a:xfrm flipH="false" flipV="false" rot="0">
            <a:off x="1888570" y="2536720"/>
            <a:ext cx="16073297" cy="6503038"/>
          </a:xfrm>
          <a:custGeom>
            <a:avLst/>
            <a:gdLst/>
            <a:ahLst/>
            <a:cxnLst/>
            <a:rect r="r" b="b" t="t" l="l"/>
            <a:pathLst>
              <a:path h="6503038" w="16073297">
                <a:moveTo>
                  <a:pt x="0" y="0"/>
                </a:moveTo>
                <a:lnTo>
                  <a:pt x="16073298" y="0"/>
                </a:lnTo>
                <a:lnTo>
                  <a:pt x="16073298" y="6503038"/>
                </a:lnTo>
                <a:lnTo>
                  <a:pt x="0" y="6503038"/>
                </a:lnTo>
                <a:lnTo>
                  <a:pt x="0" y="0"/>
                </a:lnTo>
                <a:close/>
              </a:path>
            </a:pathLst>
          </a:custGeom>
          <a:blipFill>
            <a:blip r:embed="rId3"/>
            <a:stretch>
              <a:fillRect l="-1906" t="-4560" r="-1906" b="0"/>
            </a:stretch>
          </a:blipFill>
        </p:spPr>
      </p:sp>
      <p:sp>
        <p:nvSpPr>
          <p:cNvPr name="TextBox 4" id="4"/>
          <p:cNvSpPr txBox="true"/>
          <p:nvPr/>
        </p:nvSpPr>
        <p:spPr>
          <a:xfrm rot="0">
            <a:off x="4112472" y="914470"/>
            <a:ext cx="12211128" cy="810006"/>
          </a:xfrm>
          <a:prstGeom prst="rect">
            <a:avLst/>
          </a:prstGeom>
        </p:spPr>
        <p:txBody>
          <a:bodyPr anchor="t" rtlCol="false" tIns="0" lIns="0" bIns="0" rIns="0">
            <a:spAutoFit/>
          </a:bodyPr>
          <a:lstStyle/>
          <a:p>
            <a:pPr algn="ctr">
              <a:lnSpc>
                <a:spcPts val="6027"/>
              </a:lnSpc>
            </a:pPr>
            <a:r>
              <a:rPr lang="en-US" sz="6150" b="true">
                <a:solidFill>
                  <a:srgbClr val="171717"/>
                </a:solidFill>
                <a:latin typeface="HK Grotesk Bold"/>
                <a:ea typeface="HK Grotesk Bold"/>
                <a:cs typeface="HK Grotesk Bold"/>
                <a:sym typeface="HK Grotesk Bold"/>
              </a:rPr>
              <a:t>Top Revenue-leading Brands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3359125" y="851973"/>
            <a:ext cx="11569750" cy="810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Top 10 customer favorite Brands</a:t>
            </a:r>
            <a:r>
              <a:rPr lang="en-US" sz="6150" b="true">
                <a:solidFill>
                  <a:srgbClr val="FFFFFF"/>
                </a:solidFill>
                <a:latin typeface="HK Grotesk Bold"/>
                <a:ea typeface="HK Grotesk Bold"/>
                <a:cs typeface="HK Grotesk Bold"/>
                <a:sym typeface="HK Grotesk Bold"/>
              </a:rPr>
              <a:t> </a:t>
            </a:r>
          </a:p>
        </p:txBody>
      </p:sp>
      <p:sp>
        <p:nvSpPr>
          <p:cNvPr name="Freeform 3" id="3"/>
          <p:cNvSpPr/>
          <p:nvPr/>
        </p:nvSpPr>
        <p:spPr>
          <a:xfrm flipH="false" flipV="false" rot="0">
            <a:off x="1323562" y="2244231"/>
            <a:ext cx="15323680" cy="7525074"/>
          </a:xfrm>
          <a:custGeom>
            <a:avLst/>
            <a:gdLst/>
            <a:ahLst/>
            <a:cxnLst/>
            <a:rect r="r" b="b" t="t" l="l"/>
            <a:pathLst>
              <a:path h="7525074" w="15323680">
                <a:moveTo>
                  <a:pt x="0" y="0"/>
                </a:moveTo>
                <a:lnTo>
                  <a:pt x="15323680" y="0"/>
                </a:lnTo>
                <a:lnTo>
                  <a:pt x="15323680" y="7525074"/>
                </a:lnTo>
                <a:lnTo>
                  <a:pt x="0" y="7525074"/>
                </a:lnTo>
                <a:lnTo>
                  <a:pt x="0" y="0"/>
                </a:lnTo>
                <a:close/>
              </a:path>
            </a:pathLst>
          </a:custGeom>
          <a:blipFill>
            <a:blip r:embed="rId2"/>
            <a:stretch>
              <a:fillRect l="0" t="-272" r="0" b="-27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9557898" y="2199898"/>
            <a:ext cx="7701402" cy="4418679"/>
          </a:xfrm>
          <a:custGeom>
            <a:avLst/>
            <a:gdLst/>
            <a:ahLst/>
            <a:cxnLst/>
            <a:rect r="r" b="b" t="t" l="l"/>
            <a:pathLst>
              <a:path h="4418679" w="7701402">
                <a:moveTo>
                  <a:pt x="0" y="0"/>
                </a:moveTo>
                <a:lnTo>
                  <a:pt x="7701402" y="0"/>
                </a:lnTo>
                <a:lnTo>
                  <a:pt x="7701402" y="4418679"/>
                </a:lnTo>
                <a:lnTo>
                  <a:pt x="0" y="4418679"/>
                </a:lnTo>
                <a:lnTo>
                  <a:pt x="0" y="0"/>
                </a:lnTo>
                <a:close/>
              </a:path>
            </a:pathLst>
          </a:custGeom>
          <a:blipFill>
            <a:blip r:embed="rId2"/>
            <a:stretch>
              <a:fillRect l="0" t="0" r="0" b="0"/>
            </a:stretch>
          </a:blipFill>
        </p:spPr>
      </p:sp>
      <p:sp>
        <p:nvSpPr>
          <p:cNvPr name="TextBox 3" id="3"/>
          <p:cNvSpPr txBox="true"/>
          <p:nvPr/>
        </p:nvSpPr>
        <p:spPr>
          <a:xfrm rot="0">
            <a:off x="10531995" y="8178534"/>
            <a:ext cx="6727305" cy="810006"/>
          </a:xfrm>
          <a:prstGeom prst="rect">
            <a:avLst/>
          </a:prstGeom>
        </p:spPr>
        <p:txBody>
          <a:bodyPr anchor="t" rtlCol="false" tIns="0" lIns="0" bIns="0" rIns="0">
            <a:spAutoFit/>
          </a:bodyPr>
          <a:lstStyle/>
          <a:p>
            <a:pPr algn="r">
              <a:lnSpc>
                <a:spcPts val="6027"/>
              </a:lnSpc>
            </a:pPr>
            <a:r>
              <a:rPr lang="en-US" sz="6150" b="true">
                <a:solidFill>
                  <a:srgbClr val="FFFFFF"/>
                </a:solidFill>
                <a:latin typeface="HK Grotesk Bold"/>
                <a:ea typeface="HK Grotesk Bold"/>
                <a:cs typeface="HK Grotesk Bold"/>
                <a:sym typeface="HK Grotesk Bold"/>
              </a:rPr>
              <a:t>Pricing Insights</a:t>
            </a:r>
          </a:p>
        </p:txBody>
      </p:sp>
      <p:grpSp>
        <p:nvGrpSpPr>
          <p:cNvPr name="Group 4" id="4"/>
          <p:cNvGrpSpPr/>
          <p:nvPr/>
        </p:nvGrpSpPr>
        <p:grpSpPr>
          <a:xfrm rot="0">
            <a:off x="1028700" y="1028700"/>
            <a:ext cx="7787772" cy="2706567"/>
            <a:chOff x="0" y="0"/>
            <a:chExt cx="10383696" cy="3608756"/>
          </a:xfrm>
        </p:grpSpPr>
        <p:sp>
          <p:nvSpPr>
            <p:cNvPr name="TextBox 5" id="5"/>
            <p:cNvSpPr txBox="true"/>
            <p:nvPr/>
          </p:nvSpPr>
          <p:spPr>
            <a:xfrm rot="0">
              <a:off x="0" y="-9525"/>
              <a:ext cx="10383696" cy="637776"/>
            </a:xfrm>
            <a:prstGeom prst="rect">
              <a:avLst/>
            </a:prstGeom>
          </p:spPr>
          <p:txBody>
            <a:bodyPr anchor="t" rtlCol="false" tIns="0" lIns="0" bIns="0" rIns="0">
              <a:spAutoFit/>
            </a:bodyPr>
            <a:lstStyle/>
            <a:p>
              <a:pPr algn="l">
                <a:lnSpc>
                  <a:spcPts val="3839"/>
                </a:lnSpc>
              </a:pPr>
              <a:r>
                <a:rPr lang="en-US" sz="3199" b="true">
                  <a:solidFill>
                    <a:srgbClr val="FFFFFF"/>
                  </a:solidFill>
                  <a:latin typeface="HK Grotesk Bold"/>
                  <a:ea typeface="HK Grotesk Bold"/>
                  <a:cs typeface="HK Grotesk Bold"/>
                  <a:sym typeface="HK Grotesk Bold"/>
                </a:rPr>
                <a:t>COMPANY REVENUE</a:t>
              </a:r>
            </a:p>
          </p:txBody>
        </p:sp>
        <p:sp>
          <p:nvSpPr>
            <p:cNvPr name="TextBox 6" id="6"/>
            <p:cNvSpPr txBox="true"/>
            <p:nvPr/>
          </p:nvSpPr>
          <p:spPr>
            <a:xfrm rot="0">
              <a:off x="0" y="1004833"/>
              <a:ext cx="10383696" cy="2603923"/>
            </a:xfrm>
            <a:prstGeom prst="rect">
              <a:avLst/>
            </a:prstGeom>
          </p:spPr>
          <p:txBody>
            <a:bodyPr anchor="t" rtlCol="false" tIns="0" lIns="0" bIns="0" rIns="0">
              <a:spAutoFit/>
            </a:bodyPr>
            <a:lstStyle/>
            <a:p>
              <a:pPr algn="l">
                <a:lnSpc>
                  <a:spcPts val="3920"/>
                </a:lnSpc>
              </a:pPr>
              <a:r>
                <a:rPr lang="en-US" sz="2800" b="true">
                  <a:solidFill>
                    <a:srgbClr val="FFFFFF"/>
                  </a:solidFill>
                  <a:latin typeface="HK Grotesk Medium"/>
                  <a:ea typeface="HK Grotesk Medium"/>
                  <a:cs typeface="HK Grotesk Medium"/>
                  <a:sym typeface="HK Grotesk Medium"/>
                </a:rPr>
                <a:t>As per the company’s charge policy from the retailers, the company generated total Revenue of 2.85 M </a:t>
              </a:r>
            </a:p>
            <a:p>
              <a:pPr algn="l">
                <a:lnSpc>
                  <a:spcPts val="3920"/>
                </a:lnSpc>
                <a:spcBef>
                  <a:spcPct val="0"/>
                </a:spcBef>
              </a:pPr>
            </a:p>
          </p:txBody>
        </p:sp>
      </p:grpSp>
      <p:grpSp>
        <p:nvGrpSpPr>
          <p:cNvPr name="Group 7" id="7"/>
          <p:cNvGrpSpPr/>
          <p:nvPr/>
        </p:nvGrpSpPr>
        <p:grpSpPr>
          <a:xfrm rot="0">
            <a:off x="1028700" y="3639822"/>
            <a:ext cx="7787772" cy="2211267"/>
            <a:chOff x="0" y="0"/>
            <a:chExt cx="10383696" cy="2948356"/>
          </a:xfrm>
        </p:grpSpPr>
        <p:sp>
          <p:nvSpPr>
            <p:cNvPr name="TextBox 8" id="8"/>
            <p:cNvSpPr txBox="true"/>
            <p:nvPr/>
          </p:nvSpPr>
          <p:spPr>
            <a:xfrm rot="0">
              <a:off x="0" y="-9525"/>
              <a:ext cx="10383696" cy="637776"/>
            </a:xfrm>
            <a:prstGeom prst="rect">
              <a:avLst/>
            </a:prstGeom>
          </p:spPr>
          <p:txBody>
            <a:bodyPr anchor="t" rtlCol="false" tIns="0" lIns="0" bIns="0" rIns="0">
              <a:spAutoFit/>
            </a:bodyPr>
            <a:lstStyle/>
            <a:p>
              <a:pPr algn="l">
                <a:lnSpc>
                  <a:spcPts val="3839"/>
                </a:lnSpc>
              </a:pPr>
              <a:r>
                <a:rPr lang="en-US" sz="3199" b="true">
                  <a:solidFill>
                    <a:srgbClr val="FFFFFF"/>
                  </a:solidFill>
                  <a:latin typeface="HK Grotesk Bold"/>
                  <a:ea typeface="HK Grotesk Bold"/>
                  <a:cs typeface="HK Grotesk Bold"/>
                  <a:sym typeface="HK Grotesk Bold"/>
                </a:rPr>
                <a:t>BRAND REVENUE</a:t>
              </a:r>
            </a:p>
          </p:txBody>
        </p:sp>
        <p:sp>
          <p:nvSpPr>
            <p:cNvPr name="TextBox 9" id="9"/>
            <p:cNvSpPr txBox="true"/>
            <p:nvPr/>
          </p:nvSpPr>
          <p:spPr>
            <a:xfrm rot="0">
              <a:off x="0" y="1004833"/>
              <a:ext cx="10383696" cy="1943523"/>
            </a:xfrm>
            <a:prstGeom prst="rect">
              <a:avLst/>
            </a:prstGeom>
          </p:spPr>
          <p:txBody>
            <a:bodyPr anchor="t" rtlCol="false" tIns="0" lIns="0" bIns="0" rIns="0">
              <a:spAutoFit/>
            </a:bodyPr>
            <a:lstStyle/>
            <a:p>
              <a:pPr algn="l">
                <a:lnSpc>
                  <a:spcPts val="3920"/>
                </a:lnSpc>
              </a:pPr>
              <a:r>
                <a:rPr lang="en-US" sz="2800" b="true">
                  <a:solidFill>
                    <a:srgbClr val="FFFFFF"/>
                  </a:solidFill>
                  <a:latin typeface="HK Grotesk Medium"/>
                  <a:ea typeface="HK Grotesk Medium"/>
                  <a:cs typeface="HK Grotesk Medium"/>
                  <a:sym typeface="HK Grotesk Medium"/>
                </a:rPr>
                <a:t>Deducting the company revenue from the total sale price, gross brand revenue came as 7.15 M</a:t>
              </a:r>
            </a:p>
            <a:p>
              <a:pPr algn="l">
                <a:lnSpc>
                  <a:spcPts val="3920"/>
                </a:lnSpc>
                <a:spcBef>
                  <a:spcPct val="0"/>
                </a:spcBef>
              </a:pPr>
            </a:p>
          </p:txBody>
        </p:sp>
      </p:grpSp>
      <p:grpSp>
        <p:nvGrpSpPr>
          <p:cNvPr name="Group 10" id="10"/>
          <p:cNvGrpSpPr/>
          <p:nvPr/>
        </p:nvGrpSpPr>
        <p:grpSpPr>
          <a:xfrm rot="0">
            <a:off x="1028700" y="6016792"/>
            <a:ext cx="7787772" cy="3697167"/>
            <a:chOff x="0" y="0"/>
            <a:chExt cx="10383696" cy="4929556"/>
          </a:xfrm>
        </p:grpSpPr>
        <p:sp>
          <p:nvSpPr>
            <p:cNvPr name="TextBox 11" id="11"/>
            <p:cNvSpPr txBox="true"/>
            <p:nvPr/>
          </p:nvSpPr>
          <p:spPr>
            <a:xfrm rot="0">
              <a:off x="0" y="-9525"/>
              <a:ext cx="10383696" cy="637776"/>
            </a:xfrm>
            <a:prstGeom prst="rect">
              <a:avLst/>
            </a:prstGeom>
          </p:spPr>
          <p:txBody>
            <a:bodyPr anchor="t" rtlCol="false" tIns="0" lIns="0" bIns="0" rIns="0">
              <a:spAutoFit/>
            </a:bodyPr>
            <a:lstStyle/>
            <a:p>
              <a:pPr algn="l">
                <a:lnSpc>
                  <a:spcPts val="3839"/>
                </a:lnSpc>
              </a:pPr>
              <a:r>
                <a:rPr lang="en-US" sz="3199" b="true">
                  <a:solidFill>
                    <a:srgbClr val="FFFFFF"/>
                  </a:solidFill>
                  <a:latin typeface="HK Grotesk Bold"/>
                  <a:ea typeface="HK Grotesk Bold"/>
                  <a:cs typeface="HK Grotesk Bold"/>
                  <a:sym typeface="HK Grotesk Bold"/>
                </a:rPr>
                <a:t>RETAIL PRICE AND DISCOUNT PRICE</a:t>
              </a:r>
            </a:p>
          </p:txBody>
        </p:sp>
        <p:sp>
          <p:nvSpPr>
            <p:cNvPr name="TextBox 12" id="12"/>
            <p:cNvSpPr txBox="true"/>
            <p:nvPr/>
          </p:nvSpPr>
          <p:spPr>
            <a:xfrm rot="0">
              <a:off x="0" y="1004833"/>
              <a:ext cx="10383696" cy="3924723"/>
            </a:xfrm>
            <a:prstGeom prst="rect">
              <a:avLst/>
            </a:prstGeom>
          </p:spPr>
          <p:txBody>
            <a:bodyPr anchor="t" rtlCol="false" tIns="0" lIns="0" bIns="0" rIns="0">
              <a:spAutoFit/>
            </a:bodyPr>
            <a:lstStyle/>
            <a:p>
              <a:pPr algn="l">
                <a:lnSpc>
                  <a:spcPts val="3920"/>
                </a:lnSpc>
                <a:spcBef>
                  <a:spcPct val="0"/>
                </a:spcBef>
              </a:pPr>
              <a:r>
                <a:rPr lang="en-US" sz="2800" b="true">
                  <a:solidFill>
                    <a:srgbClr val="FFFFFF"/>
                  </a:solidFill>
                  <a:latin typeface="HK Grotesk Medium"/>
                  <a:ea typeface="HK Grotesk Medium"/>
                  <a:cs typeface="HK Grotesk Medium"/>
                  <a:sym typeface="HK Grotesk Medium"/>
                </a:rPr>
                <a:t>Positive correlation between Retail Price and Discounted Price indicates that higher retail prices are associated with higher discounted prices. This could mean that the company maintains a consistent discount percentage across different price ranges.</a:t>
              </a:r>
            </a:p>
          </p:txBody>
        </p:sp>
      </p:grpSp>
      <p:sp>
        <p:nvSpPr>
          <p:cNvPr name="TextBox 13" id="13"/>
          <p:cNvSpPr txBox="true"/>
          <p:nvPr/>
        </p:nvSpPr>
        <p:spPr>
          <a:xfrm rot="0">
            <a:off x="10428167" y="1649520"/>
            <a:ext cx="5960864" cy="406593"/>
          </a:xfrm>
          <a:prstGeom prst="rect">
            <a:avLst/>
          </a:prstGeom>
        </p:spPr>
        <p:txBody>
          <a:bodyPr anchor="t" rtlCol="false" tIns="0" lIns="0" bIns="0" rIns="0">
            <a:spAutoFit/>
          </a:bodyPr>
          <a:lstStyle/>
          <a:p>
            <a:pPr algn="ctr">
              <a:lnSpc>
                <a:spcPts val="3314"/>
              </a:lnSpc>
              <a:spcBef>
                <a:spcPct val="0"/>
              </a:spcBef>
            </a:pPr>
            <a:r>
              <a:rPr lang="en-US" b="true" sz="2367">
                <a:solidFill>
                  <a:srgbClr val="FFFFFF"/>
                </a:solidFill>
                <a:latin typeface="HK Grotesk Bold"/>
                <a:ea typeface="HK Grotesk Bold"/>
                <a:cs typeface="HK Grotesk Bold"/>
                <a:sym typeface="HK Grotesk Bold"/>
              </a:rPr>
              <a:t>Relation between retail and discounted price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359459" y="3195216"/>
            <a:ext cx="17569081" cy="5226802"/>
          </a:xfrm>
          <a:custGeom>
            <a:avLst/>
            <a:gdLst/>
            <a:ahLst/>
            <a:cxnLst/>
            <a:rect r="r" b="b" t="t" l="l"/>
            <a:pathLst>
              <a:path h="5226802" w="17569081">
                <a:moveTo>
                  <a:pt x="0" y="0"/>
                </a:moveTo>
                <a:lnTo>
                  <a:pt x="17569082" y="0"/>
                </a:lnTo>
                <a:lnTo>
                  <a:pt x="17569082" y="5226802"/>
                </a:lnTo>
                <a:lnTo>
                  <a:pt x="0" y="5226802"/>
                </a:lnTo>
                <a:lnTo>
                  <a:pt x="0" y="0"/>
                </a:lnTo>
                <a:close/>
              </a:path>
            </a:pathLst>
          </a:custGeom>
          <a:blipFill>
            <a:blip r:embed="rId2"/>
            <a:stretch>
              <a:fillRect l="0" t="0" r="0" b="0"/>
            </a:stretch>
          </a:blipFill>
        </p:spPr>
      </p:sp>
      <p:sp>
        <p:nvSpPr>
          <p:cNvPr name="TextBox 3" id="3"/>
          <p:cNvSpPr txBox="true"/>
          <p:nvPr/>
        </p:nvSpPr>
        <p:spPr>
          <a:xfrm rot="0">
            <a:off x="197392" y="753976"/>
            <a:ext cx="18184269" cy="1572006"/>
          </a:xfrm>
          <a:prstGeom prst="rect">
            <a:avLst/>
          </a:prstGeom>
        </p:spPr>
        <p:txBody>
          <a:bodyPr anchor="t" rtlCol="false" tIns="0" lIns="0" bIns="0" rIns="0">
            <a:spAutoFit/>
          </a:bodyPr>
          <a:lstStyle/>
          <a:p>
            <a:pPr algn="ctr">
              <a:lnSpc>
                <a:spcPts val="6027"/>
              </a:lnSpc>
            </a:pPr>
            <a:r>
              <a:rPr lang="en-US" sz="6150" b="true">
                <a:solidFill>
                  <a:srgbClr val="FFFFFF"/>
                </a:solidFill>
                <a:latin typeface="HK Grotesk Bold"/>
                <a:ea typeface="HK Grotesk Bold"/>
                <a:cs typeface="HK Grotesk Bold"/>
                <a:sym typeface="HK Grotesk Bold"/>
              </a:rPr>
              <a:t>Region-wise monthly Company Revenue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DAGRFYb9Pgk</dc:identifier>
  <dcterms:modified xsi:type="dcterms:W3CDTF">2011-08-01T06:04:30Z</dcterms:modified>
  <cp:revision>1</cp:revision>
  <dc:title>Business Report: Insights from Order Detail Data</dc:title>
</cp:coreProperties>
</file>